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5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6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7.xml" ContentType="application/vnd.openxmlformats-officedocument.theme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8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theme/theme9.xml" ContentType="application/vnd.openxmlformats-officedocument.theme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10.xml" ContentType="application/vnd.openxmlformats-officedocument.theme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1.xml" ContentType="application/vnd.openxmlformats-officedocument.theme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theme/theme12.xml" ContentType="application/vnd.openxmlformats-officedocument.theme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675" r:id="rId2"/>
    <p:sldMasterId id="2147483690" r:id="rId3"/>
    <p:sldMasterId id="2147483705" r:id="rId4"/>
    <p:sldMasterId id="2147483720" r:id="rId5"/>
    <p:sldMasterId id="2147483735" r:id="rId6"/>
    <p:sldMasterId id="2147483750" r:id="rId7"/>
    <p:sldMasterId id="2147483765" r:id="rId8"/>
    <p:sldMasterId id="2147483780" r:id="rId9"/>
    <p:sldMasterId id="2147483795" r:id="rId10"/>
    <p:sldMasterId id="2147483810" r:id="rId11"/>
    <p:sldMasterId id="2147483825" r:id="rId12"/>
    <p:sldMasterId id="2147483840" r:id="rId13"/>
  </p:sldMasterIdLst>
  <p:notesMasterIdLst>
    <p:notesMasterId r:id="rId59"/>
  </p:notesMasterIdLst>
  <p:handoutMasterIdLst>
    <p:handoutMasterId r:id="rId60"/>
  </p:handoutMasterIdLst>
  <p:sldIdLst>
    <p:sldId id="256" r:id="rId14"/>
    <p:sldId id="257" r:id="rId15"/>
    <p:sldId id="291" r:id="rId16"/>
    <p:sldId id="259" r:id="rId17"/>
    <p:sldId id="279" r:id="rId18"/>
    <p:sldId id="261" r:id="rId19"/>
    <p:sldId id="263" r:id="rId20"/>
    <p:sldId id="266" r:id="rId21"/>
    <p:sldId id="296" r:id="rId22"/>
    <p:sldId id="268" r:id="rId23"/>
    <p:sldId id="264" r:id="rId24"/>
    <p:sldId id="269" r:id="rId25"/>
    <p:sldId id="285" r:id="rId26"/>
    <p:sldId id="276" r:id="rId27"/>
    <p:sldId id="270" r:id="rId28"/>
    <p:sldId id="265" r:id="rId29"/>
    <p:sldId id="271" r:id="rId30"/>
    <p:sldId id="272" r:id="rId31"/>
    <p:sldId id="273" r:id="rId32"/>
    <p:sldId id="274" r:id="rId33"/>
    <p:sldId id="275" r:id="rId34"/>
    <p:sldId id="287" r:id="rId35"/>
    <p:sldId id="278" r:id="rId36"/>
    <p:sldId id="299" r:id="rId37"/>
    <p:sldId id="300" r:id="rId38"/>
    <p:sldId id="295" r:id="rId39"/>
    <p:sldId id="283" r:id="rId40"/>
    <p:sldId id="288" r:id="rId41"/>
    <p:sldId id="289" r:id="rId42"/>
    <p:sldId id="284" r:id="rId43"/>
    <p:sldId id="290" r:id="rId44"/>
    <p:sldId id="282" r:id="rId45"/>
    <p:sldId id="301" r:id="rId46"/>
    <p:sldId id="294" r:id="rId47"/>
    <p:sldId id="302" r:id="rId48"/>
    <p:sldId id="307" r:id="rId49"/>
    <p:sldId id="281" r:id="rId50"/>
    <p:sldId id="293" r:id="rId51"/>
    <p:sldId id="304" r:id="rId52"/>
    <p:sldId id="258" r:id="rId53"/>
    <p:sldId id="305" r:id="rId54"/>
    <p:sldId id="280" r:id="rId55"/>
    <p:sldId id="308" r:id="rId56"/>
    <p:sldId id="306" r:id="rId57"/>
    <p:sldId id="298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/>
    <p:restoredTop sz="94118"/>
  </p:normalViewPr>
  <p:slideViewPr>
    <p:cSldViewPr snapToGrid="0" snapToObjects="1">
      <p:cViewPr varScale="1">
        <p:scale>
          <a:sx n="72" d="100"/>
          <a:sy n="72" d="100"/>
        </p:scale>
        <p:origin x="262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4" Type="http://schemas.openxmlformats.org/officeDocument/2006/relationships/slide" Target="slides/slide1.xml"/><Relationship Id="rId15" Type="http://schemas.openxmlformats.org/officeDocument/2006/relationships/slide" Target="slides/slide2.xml"/><Relationship Id="rId16" Type="http://schemas.openxmlformats.org/officeDocument/2006/relationships/slide" Target="slides/slide3.xml"/><Relationship Id="rId17" Type="http://schemas.openxmlformats.org/officeDocument/2006/relationships/slide" Target="slides/slide4.xml"/><Relationship Id="rId18" Type="http://schemas.openxmlformats.org/officeDocument/2006/relationships/slide" Target="slides/slide5.xml"/><Relationship Id="rId19" Type="http://schemas.openxmlformats.org/officeDocument/2006/relationships/slide" Target="slides/slide6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37.xml"/><Relationship Id="rId51" Type="http://schemas.openxmlformats.org/officeDocument/2006/relationships/slide" Target="slides/slide38.xml"/><Relationship Id="rId52" Type="http://schemas.openxmlformats.org/officeDocument/2006/relationships/slide" Target="slides/slide39.xml"/><Relationship Id="rId53" Type="http://schemas.openxmlformats.org/officeDocument/2006/relationships/slide" Target="slides/slide40.xml"/><Relationship Id="rId54" Type="http://schemas.openxmlformats.org/officeDocument/2006/relationships/slide" Target="slides/slide41.xml"/><Relationship Id="rId55" Type="http://schemas.openxmlformats.org/officeDocument/2006/relationships/slide" Target="slides/slide42.xml"/><Relationship Id="rId56" Type="http://schemas.openxmlformats.org/officeDocument/2006/relationships/slide" Target="slides/slide43.xml"/><Relationship Id="rId57" Type="http://schemas.openxmlformats.org/officeDocument/2006/relationships/slide" Target="slides/slide44.xml"/><Relationship Id="rId58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27.xml"/><Relationship Id="rId41" Type="http://schemas.openxmlformats.org/officeDocument/2006/relationships/slide" Target="slides/slide28.xml"/><Relationship Id="rId42" Type="http://schemas.openxmlformats.org/officeDocument/2006/relationships/slide" Target="slides/slide29.xml"/><Relationship Id="rId43" Type="http://schemas.openxmlformats.org/officeDocument/2006/relationships/slide" Target="slides/slide30.xml"/><Relationship Id="rId44" Type="http://schemas.openxmlformats.org/officeDocument/2006/relationships/slide" Target="slides/slide31.xml"/><Relationship Id="rId45" Type="http://schemas.openxmlformats.org/officeDocument/2006/relationships/slide" Target="slides/slide32.xml"/><Relationship Id="rId46" Type="http://schemas.openxmlformats.org/officeDocument/2006/relationships/slide" Target="slides/slide33.xml"/><Relationship Id="rId47" Type="http://schemas.openxmlformats.org/officeDocument/2006/relationships/slide" Target="slides/slide34.xml"/><Relationship Id="rId48" Type="http://schemas.openxmlformats.org/officeDocument/2006/relationships/slide" Target="slides/slide35.xml"/><Relationship Id="rId49" Type="http://schemas.openxmlformats.org/officeDocument/2006/relationships/slide" Target="slides/slide3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9" Type="http://schemas.openxmlformats.org/officeDocument/2006/relationships/slideMaster" Target="slideMasters/slideMaster9.xml"/><Relationship Id="rId30" Type="http://schemas.openxmlformats.org/officeDocument/2006/relationships/slide" Target="slides/slide17.xml"/><Relationship Id="rId31" Type="http://schemas.openxmlformats.org/officeDocument/2006/relationships/slide" Target="slides/slide18.xml"/><Relationship Id="rId32" Type="http://schemas.openxmlformats.org/officeDocument/2006/relationships/slide" Target="slides/slide19.xml"/><Relationship Id="rId33" Type="http://schemas.openxmlformats.org/officeDocument/2006/relationships/slide" Target="slides/slide20.xml"/><Relationship Id="rId34" Type="http://schemas.openxmlformats.org/officeDocument/2006/relationships/slide" Target="slides/slide21.xml"/><Relationship Id="rId35" Type="http://schemas.openxmlformats.org/officeDocument/2006/relationships/slide" Target="slides/slide22.xml"/><Relationship Id="rId36" Type="http://schemas.openxmlformats.org/officeDocument/2006/relationships/slide" Target="slides/slide23.xml"/><Relationship Id="rId37" Type="http://schemas.openxmlformats.org/officeDocument/2006/relationships/slide" Target="slides/slide24.xml"/><Relationship Id="rId38" Type="http://schemas.openxmlformats.org/officeDocument/2006/relationships/slide" Target="slides/slide25.xml"/><Relationship Id="rId39" Type="http://schemas.openxmlformats.org/officeDocument/2006/relationships/slide" Target="slides/slide26.xml"/><Relationship Id="rId20" Type="http://schemas.openxmlformats.org/officeDocument/2006/relationships/slide" Target="slides/slide7.xml"/><Relationship Id="rId21" Type="http://schemas.openxmlformats.org/officeDocument/2006/relationships/slide" Target="slides/slide8.xml"/><Relationship Id="rId22" Type="http://schemas.openxmlformats.org/officeDocument/2006/relationships/slide" Target="slides/slide9.xml"/><Relationship Id="rId23" Type="http://schemas.openxmlformats.org/officeDocument/2006/relationships/slide" Target="slides/slide10.xml"/><Relationship Id="rId24" Type="http://schemas.openxmlformats.org/officeDocument/2006/relationships/slide" Target="slides/slide11.xml"/><Relationship Id="rId25" Type="http://schemas.openxmlformats.org/officeDocument/2006/relationships/slide" Target="slides/slide12.xml"/><Relationship Id="rId26" Type="http://schemas.openxmlformats.org/officeDocument/2006/relationships/slide" Target="slides/slide13.xml"/><Relationship Id="rId27" Type="http://schemas.openxmlformats.org/officeDocument/2006/relationships/slide" Target="slides/slide14.xml"/><Relationship Id="rId28" Type="http://schemas.openxmlformats.org/officeDocument/2006/relationships/slide" Target="slides/slide15.xml"/><Relationship Id="rId29" Type="http://schemas.openxmlformats.org/officeDocument/2006/relationships/slide" Target="slides/slide16.xml"/><Relationship Id="rId60" Type="http://schemas.openxmlformats.org/officeDocument/2006/relationships/handoutMaster" Target="handoutMasters/handoutMaster1.xml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AE961-D82A-E84E-9419-A62E5711CB98}" type="datetimeFigureOut">
              <a:rPr lang="en-US" smtClean="0"/>
              <a:t>11/22/17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8E2A6-09AC-5D45-9FA8-CEB6D6814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525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AF9D3F-EB60-CC4D-8ACB-A976C7562DC9}" type="datetimeFigureOut">
              <a:rPr lang="en-US" smtClean="0"/>
              <a:t>11/22/17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4F0640-C0B3-9E4C-9BBC-A485B4D88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1977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4F0640-C0B3-9E4C-9BBC-A485B4D8821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32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C0C50C3-90B3-9E43-95EE-737D2CF3B43C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6937FA5-7F5D-D54F-BBD3-CF0AE11F28E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4266EBB-E142-834A-A82B-E6AEE7B4445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3A24176-F143-0442-B81D-6EE8EC4F935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53E1A5-B3C3-1346-9644-3342BDB7490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26918F-0CD4-8644-B798-1D04CE8676D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886C61F-7A13-354E-8E07-58C0BDD13B3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D43F41-4D7B-F04D-AD5C-FB7D1353C4AB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F632067-5BA4-8B4B-99C4-BE7744684DE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2C6F2E-A00B-8549-B63B-1D99BA1A070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5EDF8F-0A57-0747-A7C4-98175842967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CE92DD5-6919-7E46-9FE8-E099F5E3E1C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E82CE7-0EFF-AC4D-946F-DB02388FCED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DA3144-6181-0845-9B59-524B967E26E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A0F19F5-01A5-FC4D-832E-2A3C7DD7C59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2E732-A707-DD45-8E12-7E7E57E11B5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C5035DD-1C00-FC49-93F8-17803BDED47F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3C6BBA-9F11-9B43-BEA6-8BECC3A2CD0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83DA64-F670-8244-9E4D-648E9B6398B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7E78725-7ACF-E84E-9BF9-28A71C5362CB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8F07522-30D1-614A-8379-50D9A231330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936AA0-47CE-8B47-B52C-E2B7EE79D76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2009FD9-6F04-5C4E-8440-8E7EC4E3A44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D5E207-AC4D-A44E-A446-1E2AB1728A1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7E53AF-BA9A-7F4C-8ED8-4FBC96A41E8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DF17E98-C81E-E240-BD2D-EE4E7DCEE28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EAF60F-5832-EB4F-8DE8-0620AB86BED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25AD48-7DC7-BA4B-9D02-24BBC1F43EC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3DB0C0-8249-A24A-B8E5-FAB05B4669B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E94013-9ABF-0F4B-BD56-4280876C619B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15F75D-AEF3-0B4D-B194-5AC341E3A15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70710C4-14DF-1144-BA51-57EC5173313A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44312CF-D24C-FC43-8E04-416F18FB04D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DAB92A7-04E7-6743-9DE1-452E5DE32B8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4C5064-1AB7-0840-BE23-A7139092F65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4C7583-2712-BA4B-9C73-0EC75873920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8795FB6-2DD7-7A44-8B9C-320B3AB3FBF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D87640-107A-7040-9D23-8225CF76B81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0CD469-940E-9A4F-A3DF-415D17A3D29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A6481D-8BA3-7343-B7E6-AAF19343824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66FF0C-E5B4-8344-A54D-BF67842C185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D12912-A568-6441-B559-FC54B7648EA6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21D065-7E94-8A4F-AEA4-01ADDE14078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589629-A317-B649-99C6-93C2DEB67B6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214A48-C75B-D54E-978E-EC069EC97D0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F3B0E50-EDA5-3A4A-B852-76B73802C81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EB5E9F-D2C2-DB4E-B414-06ECF3462E8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F9166FB-689F-7641-AA25-B30AA9DA0D47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5E6E2F-14EC-DD42-9C08-5167C5934FA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DB321A9-989F-F348-AFB8-6A932B8C0AA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AD367C-8511-5540-87A8-76B1AC0FAFC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4563BD4-E2A9-8D47-B2F6-B096A8905C0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E4B9574-AAF3-9B4C-9206-D5F2916DCD9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D12C0-AEAC-DB47-99E5-A26597CE98A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0AA7D2A-1481-9942-9BBE-E995C7EE118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40CC1C-68B0-BD48-8F8C-8A3D8B8C8B5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8D5909-5762-4D44-AABA-34AE820AC86A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C4969D-2568-9345-B057-9B24D18D24E6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C4DD14-D0C8-2042-A7CA-FFCFA1FE7C0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37A49C-F225-0D47-BDE3-EA1A8811C7A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F0A32A-89C1-B249-AC52-99CF9A67ECC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F77F7D-4BD6-C945-80CA-DDD1CCB2D4A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D628598-BB12-CA4E-AB7F-57647E690FA8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C8F74F-1895-CA42-853B-37F4AB4531C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F9F9B8-0EB0-6642-BDDD-3BA445F00A4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F84F13C-BD6A-DB40-B1BB-72B0D6DB84F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46C1985-A90A-034A-8096-11ABEA00EEB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F3AD968-7695-914F-96DD-F6521FBDEC1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A4F90B-A06C-3646-B763-31EC9599A8F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780C2F-6B48-7748-B797-35C6D3FA2A6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65311A1-EAE1-0546-BF20-A9D0DE1F1F5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B4A576-738C-5745-B0F3-19D8CE5AF83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0F33F0-2C5C-A34E-A2FB-ADC154946F5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FD2F9E3-8295-EE4D-AECF-2472E3EB119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A4FEE-46C7-5440-B9D8-8B0AE18B427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553182-A31F-4745-AEA0-98377F217EC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07C18A4-117B-854B-98EA-86C52E6F030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0B87FD-7C5C-B74C-9FAD-DC22D3B5421A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7C4C8E6-A7A9-7645-B813-6FD838269E5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93F0AA1-1441-B14B-89AE-ECA87F96220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3697A9-CE1A-1448-A8F5-49275A3EB9F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122D56-9C7A-D449-B70C-05507662FF7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646207-BF74-E54E-9ECF-9F79C49C02C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67A899-7B07-7E47-9F6E-03865D09099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82C158-748E-0A47-BD03-5B163D6CEC2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440B3D-D0E4-6D4A-BAFC-C87BB0638BB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8D71C6B-8C9D-124E-B28F-D07DCCCF3E0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E170894-3157-A548-AC54-F329F217641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DD3021-7D9A-E444-AB2A-39DD57D75F5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0E1DC4-46AB-4C42-AF3C-01E50F8F33C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55FE02-86C2-1E4A-A008-4D860D0B657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3F2E05-96D0-164E-9BE9-1CA976787E9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25B59D-6BC3-EF41-9A75-1819377B666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DDAB8B-3596-A14B-817D-9B286F81C2B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37BF33-F8F2-DF47-8567-B35A86F44E7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2E11E7-430A-2448-8916-525C6881680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E9B24EB-A484-314F-8958-57D2826133B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B2A03F-C9A7-D243-A9AC-B36FCAD5A30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44FB249-43C1-EA4A-A965-94956DB98C3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AEFA98B-15AC-C44D-93A7-97E7AB46DA4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B6D169-DD84-5947-81C8-C54C155D5EA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00EFC82-D749-4C46-8EFC-F11742D1B99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AFCC01-2811-6E4C-BB25-A44D6140A68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D3836C-3377-4A46-B473-C5A89BC7393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7D85DFC-62D8-594A-B060-E3B78AE0023F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B70F6B-4FD7-6549-8E6C-70EC000FDFC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C6DC845-B996-534D-9EF7-56EEFFF2B6C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5F5988-22AC-F042-AA37-87ED99B6CFB6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3CEB6D-3782-1D49-978F-5760D21E896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F1C631-F6DD-CF45-953D-0563EBD6E4C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11BB1E-261D-2744-ADD6-ECED381D50A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41CD999-057B-C141-A20F-1C5AD893EA9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BE095E-9096-CD4F-A546-4923CFFE353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E912BC-3BA5-D045-A2F5-81602BC48FE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44905F-EBEA-5F4A-8904-07B8324DAF0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B42EF1-FD04-CE43-8B21-CF3972C8B0F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F7D1ED-A26C-E347-9310-436004827DC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34DC48-50F4-454B-B268-5046A78A5C0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242638-6414-0147-8B97-09D4B10D04B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C840AC-D264-294B-8B73-AE188EB5391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AC4204A-BB59-FE45-A945-ED7AEC33A770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DA4BB9-93A8-9B40-B946-64E05D69C32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618714-4F52-9047-B593-F788FC00A21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17062D-5C23-484E-B578-B33E0D3697A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7FBD29-B43E-D348-ADBC-F01A259DECC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0EED9F-3AE7-9643-9DDC-9D50537774B6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1F0799-C570-3941-B361-368D8A07AD3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93C6DF-575A-6D46-AEDD-C1F35B45870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F8417E-40A0-A34D-8456-A6F9C901D42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167029-E8CA-A344-BD9C-62D2BC9B8E1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DA3EB33-52CD-2145-8F15-202AE663FAFB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929E5D-49A7-FB4E-B1D4-D3AD48B3781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642566-B5FD-1F4C-874E-BE0422D841A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8770D62-9621-2F42-8341-A61C4637B0D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976A20-77BC-5845-B268-1BCEBAC855D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19901A9-3940-134E-AE2B-7D4ACE4C3B6E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549919-1E76-F04C-8371-0342DEFD804B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EBE549-E2FE-A546-A4D0-80407E3DE8D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57B5E70-C13F-1A4D-B8E1-705F675A477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6DFBF3E-D39D-EA4B-BB7D-758E5D944EB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35E4D6-2248-4C42-B9B1-CF908AC46A7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AFF10CC-DFA4-F945-9BE8-E85033576EF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F11CB6-064F-214C-AAE4-63D00F29C256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2B89EB-C9A9-BD48-9DC9-79831FAB362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74D202-76AC-C24C-A6D5-66E46E516E8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1264C1-2A42-4140-B210-3972FF22763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5CDFD9-A1E5-0E49-BB01-9375ADEC696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0105FF4-37BE-F545-A645-C85AA3FBA21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8FA957-E1A8-1B42-9EB7-0F8391B1ABF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EB61573-7900-EC4F-A84B-7B1F728998E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B5EAA0-155D-7C49-9FC3-E98968766C5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5F4BF83-CD9D-F547-9A5E-E2F004D734B0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255EF8-8039-EF4B-9594-C1F1BCDC84F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6E63396-20E4-0D4D-BA6F-48EE7A8CBB4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F9A473-5E53-CD41-A87B-7C46958D419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C0F287-8AAD-5C41-84F6-FD4F47736AD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97065C3-358E-7840-A2DF-DF5B60BFB98B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43FF47-9C42-D145-B2CB-748C4779586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6AF42BF-8E9A-3141-AEC8-658465017A7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698FAF-7260-C043-9105-36E1CE278E0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5809513-19A5-224C-B1FC-B065D7599BD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C65731-6457-3342-AFE8-856BD01EC93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785BED-8FF0-A04B-987A-F1A9538A4527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EAC697-2BFD-EA42-9CF8-BBBA11E8E3E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6A0C33-FB3C-3342-8063-ED9DC825DBB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366310-9DF7-3840-A2CD-087E62DDB40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9331DF6-1E9B-D947-891E-8D5B62E8E384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BD4CE4-A284-5046-9A3C-FC20907A47BB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F8C44F-5308-9640-8224-903806A0E02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99950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13DF2B1-EF5C-FC4D-BDCD-83CCC7A5B93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EDEBB5-0C29-C44C-9843-F3C09C9D426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9815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422BB07-9BC6-A140-8B9F-C9026107915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7BD21E5-1137-2A42-95A7-3B748A9377D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68867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694EA96-38EB-5649-8B8C-D447148141A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DB53FB-32E0-4046-80EB-0980D0FEB85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624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EE68720-41B8-6A42-8DC8-DFB0198EB9E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49BD97-3BCD-6E40-9EF1-4B4004D2F6A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00E1E-5DC8-D246-96B1-6A12FC65930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9938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CAFD3A-29BA-2143-B128-6A0A3D88763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D40F7C-90C0-A146-90D4-7DD7DD6C72D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78477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760A32-4603-DC46-9F9E-F985AC1EA1D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9C1419-6080-7D4D-9019-78B261C3485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125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E338F28-34D2-2C4F-9270-1D91F16C16D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035C90-79F4-594A-9441-A7BE4BF68468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70784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3C87D88-BEF3-9748-8FAC-CC18695F2DD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53F5F03-333F-B24F-A0D9-EBECBE3FD75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12978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EBEA4E-76C5-A24F-A12F-CF87D2787B2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3851AA-FB00-4A42-B39D-0581DD47AA6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0271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150938" y="617538"/>
            <a:ext cx="7804150" cy="55149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43E19C5-9A1F-AF42-812C-D3A5C813338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C4CF94-7553-204D-8C0D-C28EB46BD0B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11105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82688" y="4151313"/>
            <a:ext cx="7772400" cy="1981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6A2266B-384D-4E49-861D-1E5FB93B6EE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FA648-05CB-054C-B607-1999A9F583B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28853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938" y="617538"/>
            <a:ext cx="779303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8F08A3-8D4B-9045-8472-BF640760B80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D1F78B-3FFC-204A-A393-4958FCA7D38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89233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GB">
                <a:solidFill>
                  <a:srgbClr val="000000"/>
                </a:solidFill>
                <a:latin typeface="Arial"/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5"/>
          <p:cNvSpPr>
            <a:spLocks noChangeArrowheads="1"/>
          </p:cNvSpPr>
          <p:nvPr/>
        </p:nvSpPr>
        <p:spPr bwMode="gray">
          <a:xfrm flipV="1">
            <a:off x="315913" y="3265488"/>
            <a:ext cx="8683625" cy="46037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-65" charset="2"/>
              <a:buNone/>
              <a:defRPr/>
            </a:lvl1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13" name="Rectangle 12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5FCB5D5-A672-DD45-ACE1-3879E95B75B1}" type="datetime1">
              <a:rPr lang="en-GB" smtClean="0">
                <a:solidFill>
                  <a:srgbClr val="1C1C1C"/>
                </a:solidFill>
              </a:rPr>
              <a:t>22/11/2017</a:t>
            </a:fld>
            <a:endParaRPr lang="en-US">
              <a:solidFill>
                <a:srgbClr val="1C1C1C"/>
              </a:solidFill>
            </a:endParaRPr>
          </a:p>
        </p:txBody>
      </p:sp>
      <p:sp>
        <p:nvSpPr>
          <p:cNvPr id="14" name="Rectangle 13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>
              <a:solidFill>
                <a:srgbClr val="1C1C1C"/>
              </a:solidFill>
              <a:latin typeface="Arial"/>
            </a:endParaRPr>
          </a:p>
        </p:txBody>
      </p:sp>
      <p:sp>
        <p:nvSpPr>
          <p:cNvPr id="15" name="Rectangle 1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19C45295-D2E8-084A-95FD-6792C147A77D}" type="slidenum">
              <a:rPr lang="en-US">
                <a:solidFill>
                  <a:srgbClr val="1C1C1C"/>
                </a:solidFill>
              </a:rPr>
              <a:pPr/>
              <a:t>‹#›</a:t>
            </a:fld>
            <a:endParaRPr lang="en-US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931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7.xml"/><Relationship Id="rId12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139.xml"/><Relationship Id="rId14" Type="http://schemas.openxmlformats.org/officeDocument/2006/relationships/slideLayout" Target="../slideLayouts/slideLayout140.xml"/><Relationship Id="rId15" Type="http://schemas.openxmlformats.org/officeDocument/2006/relationships/theme" Target="../theme/theme10.xml"/><Relationship Id="rId1" Type="http://schemas.openxmlformats.org/officeDocument/2006/relationships/slideLayout" Target="../slideLayouts/slideLayout127.xml"/><Relationship Id="rId2" Type="http://schemas.openxmlformats.org/officeDocument/2006/relationships/slideLayout" Target="../slideLayouts/slideLayout128.xml"/><Relationship Id="rId3" Type="http://schemas.openxmlformats.org/officeDocument/2006/relationships/slideLayout" Target="../slideLayouts/slideLayout129.xml"/><Relationship Id="rId4" Type="http://schemas.openxmlformats.org/officeDocument/2006/relationships/slideLayout" Target="../slideLayouts/slideLayout130.xml"/><Relationship Id="rId5" Type="http://schemas.openxmlformats.org/officeDocument/2006/relationships/slideLayout" Target="../slideLayouts/slideLayout131.xml"/><Relationship Id="rId6" Type="http://schemas.openxmlformats.org/officeDocument/2006/relationships/slideLayout" Target="../slideLayouts/slideLayout132.xml"/><Relationship Id="rId7" Type="http://schemas.openxmlformats.org/officeDocument/2006/relationships/slideLayout" Target="../slideLayouts/slideLayout133.xml"/><Relationship Id="rId8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5.xml"/><Relationship Id="rId10" Type="http://schemas.openxmlformats.org/officeDocument/2006/relationships/slideLayout" Target="../slideLayouts/slideLayout136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51.xml"/><Relationship Id="rId12" Type="http://schemas.openxmlformats.org/officeDocument/2006/relationships/slideLayout" Target="../slideLayouts/slideLayout152.xml"/><Relationship Id="rId13" Type="http://schemas.openxmlformats.org/officeDocument/2006/relationships/slideLayout" Target="../slideLayouts/slideLayout153.xml"/><Relationship Id="rId14" Type="http://schemas.openxmlformats.org/officeDocument/2006/relationships/slideLayout" Target="../slideLayouts/slideLayout154.xml"/><Relationship Id="rId15" Type="http://schemas.openxmlformats.org/officeDocument/2006/relationships/theme" Target="../theme/theme11.xml"/><Relationship Id="rId1" Type="http://schemas.openxmlformats.org/officeDocument/2006/relationships/slideLayout" Target="../slideLayouts/slideLayout141.xml"/><Relationship Id="rId2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5.xml"/><Relationship Id="rId12" Type="http://schemas.openxmlformats.org/officeDocument/2006/relationships/slideLayout" Target="../slideLayouts/slideLayout166.xml"/><Relationship Id="rId13" Type="http://schemas.openxmlformats.org/officeDocument/2006/relationships/slideLayout" Target="../slideLayouts/slideLayout167.xml"/><Relationship Id="rId14" Type="http://schemas.openxmlformats.org/officeDocument/2006/relationships/slideLayout" Target="../slideLayouts/slideLayout168.xml"/><Relationship Id="rId15" Type="http://schemas.openxmlformats.org/officeDocument/2006/relationships/theme" Target="../theme/theme12.xml"/><Relationship Id="rId1" Type="http://schemas.openxmlformats.org/officeDocument/2006/relationships/slideLayout" Target="../slideLayouts/slideLayout155.xml"/><Relationship Id="rId2" Type="http://schemas.openxmlformats.org/officeDocument/2006/relationships/slideLayout" Target="../slideLayouts/slideLayout156.xml"/><Relationship Id="rId3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3.xml"/><Relationship Id="rId10" Type="http://schemas.openxmlformats.org/officeDocument/2006/relationships/slideLayout" Target="../slideLayouts/slideLayout164.xml"/></Relationships>
</file>

<file path=ppt/slideMasters/_rels/slideMaster1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79.xml"/><Relationship Id="rId12" Type="http://schemas.openxmlformats.org/officeDocument/2006/relationships/slideLayout" Target="../slideLayouts/slideLayout180.xml"/><Relationship Id="rId13" Type="http://schemas.openxmlformats.org/officeDocument/2006/relationships/slideLayout" Target="../slideLayouts/slideLayout181.xml"/><Relationship Id="rId14" Type="http://schemas.openxmlformats.org/officeDocument/2006/relationships/slideLayout" Target="../slideLayouts/slideLayout182.xml"/><Relationship Id="rId15" Type="http://schemas.openxmlformats.org/officeDocument/2006/relationships/theme" Target="../theme/theme13.xml"/><Relationship Id="rId1" Type="http://schemas.openxmlformats.org/officeDocument/2006/relationships/slideLayout" Target="../slideLayouts/slideLayout169.xml"/><Relationship Id="rId2" Type="http://schemas.openxmlformats.org/officeDocument/2006/relationships/slideLayout" Target="../slideLayouts/slideLayout170.xml"/><Relationship Id="rId3" Type="http://schemas.openxmlformats.org/officeDocument/2006/relationships/slideLayout" Target="../slideLayouts/slideLayout171.xml"/><Relationship Id="rId4" Type="http://schemas.openxmlformats.org/officeDocument/2006/relationships/slideLayout" Target="../slideLayouts/slideLayout172.xml"/><Relationship Id="rId5" Type="http://schemas.openxmlformats.org/officeDocument/2006/relationships/slideLayout" Target="../slideLayouts/slideLayout173.xml"/><Relationship Id="rId6" Type="http://schemas.openxmlformats.org/officeDocument/2006/relationships/slideLayout" Target="../slideLayouts/slideLayout174.xml"/><Relationship Id="rId7" Type="http://schemas.openxmlformats.org/officeDocument/2006/relationships/slideLayout" Target="../slideLayouts/slideLayout175.xml"/><Relationship Id="rId8" Type="http://schemas.openxmlformats.org/officeDocument/2006/relationships/slideLayout" Target="../slideLayouts/slideLayout176.xml"/><Relationship Id="rId9" Type="http://schemas.openxmlformats.org/officeDocument/2006/relationships/slideLayout" Target="../slideLayouts/slideLayout177.xml"/><Relationship Id="rId10" Type="http://schemas.openxmlformats.org/officeDocument/2006/relationships/slideLayout" Target="../slideLayouts/slideLayout178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8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2.xml"/><Relationship Id="rId15" Type="http://schemas.openxmlformats.org/officeDocument/2006/relationships/theme" Target="../theme/theme3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9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8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56.xml"/><Relationship Id="rId15" Type="http://schemas.openxmlformats.org/officeDocument/2006/relationships/theme" Target="../theme/theme4.xml"/><Relationship Id="rId1" Type="http://schemas.openxmlformats.org/officeDocument/2006/relationships/slideLayout" Target="../slideLayouts/slideLayout43.xml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2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theme" Target="../theme/theme5.xml"/><Relationship Id="rId1" Type="http://schemas.openxmlformats.org/officeDocument/2006/relationships/slideLayout" Target="../slideLayouts/slideLayout57.xml"/><Relationship Id="rId2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9.xml"/><Relationship Id="rId4" Type="http://schemas.openxmlformats.org/officeDocument/2006/relationships/slideLayout" Target="../slideLayouts/slideLayout60.xml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<Relationship Id="rId15" Type="http://schemas.openxmlformats.org/officeDocument/2006/relationships/theme" Target="../theme/theme6.xml"/><Relationship Id="rId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6.xml"/><Relationship Id="rId13" Type="http://schemas.openxmlformats.org/officeDocument/2006/relationships/slideLayout" Target="../slideLayouts/slideLayout97.xml"/><Relationship Id="rId14" Type="http://schemas.openxmlformats.org/officeDocument/2006/relationships/slideLayout" Target="../slideLayouts/slideLayout98.xml"/><Relationship Id="rId15" Type="http://schemas.openxmlformats.org/officeDocument/2006/relationships/theme" Target="../theme/theme7.xml"/><Relationship Id="rId1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4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09.xml"/><Relationship Id="rId12" Type="http://schemas.openxmlformats.org/officeDocument/2006/relationships/slideLayout" Target="../slideLayouts/slideLayout110.xml"/><Relationship Id="rId13" Type="http://schemas.openxmlformats.org/officeDocument/2006/relationships/slideLayout" Target="../slideLayouts/slideLayout111.xml"/><Relationship Id="rId14" Type="http://schemas.openxmlformats.org/officeDocument/2006/relationships/slideLayout" Target="../slideLayouts/slideLayout112.xml"/><Relationship Id="rId15" Type="http://schemas.openxmlformats.org/officeDocument/2006/relationships/theme" Target="../theme/theme8.xml"/><Relationship Id="rId1" Type="http://schemas.openxmlformats.org/officeDocument/2006/relationships/slideLayout" Target="../slideLayouts/slideLayout99.xml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108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3.xml"/><Relationship Id="rId12" Type="http://schemas.openxmlformats.org/officeDocument/2006/relationships/slideLayout" Target="../slideLayouts/slideLayout124.xml"/><Relationship Id="rId13" Type="http://schemas.openxmlformats.org/officeDocument/2006/relationships/slideLayout" Target="../slideLayouts/slideLayout125.xml"/><Relationship Id="rId14" Type="http://schemas.openxmlformats.org/officeDocument/2006/relationships/slideLayout" Target="../slideLayouts/slideLayout126.xml"/><Relationship Id="rId15" Type="http://schemas.openxmlformats.org/officeDocument/2006/relationships/theme" Target="../theme/theme9.xml"/><Relationship Id="rId1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114.xml"/><Relationship Id="rId3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18.xml"/><Relationship Id="rId7" Type="http://schemas.openxmlformats.org/officeDocument/2006/relationships/slideLayout" Target="../slideLayouts/slideLayout119.xml"/><Relationship Id="rId8" Type="http://schemas.openxmlformats.org/officeDocument/2006/relationships/slideLayout" Target="../slideLayouts/slideLayout120.xml"/><Relationship Id="rId9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BD6D9C-3A5C-324B-9679-6B5D6F9F2635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7EDA43E-CAA5-C147-B488-11C6961D55CE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CB7F7C6-6892-A847-AC73-EF164484CA12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C1AF15F-A97C-3E4F-B533-24BC4780D27D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  <p:sldLayoutId id="2147483839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858A25D-7D91-DE47-A5FD-A466F02EA341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  <p:sldLayoutId id="2147483853" r:id="rId13"/>
    <p:sldLayoutId id="2147483854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8EC2069-1CE6-E14C-BDE1-91E2CEAB8C2A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3587968-ACCF-6D4B-BBF7-87D909DD46AE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11A1583-BC2A-2B43-80AB-C66C5FDAB57F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614720E-316D-7E47-B91F-9D177470426A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83BC1EC-86F6-8D46-9596-CD71780E1C0B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F1F2FC4-99DD-5549-B1DC-B13B070704F6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F49AABA-CA10-3449-A08D-6A03E4251A88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0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1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gray">
          <a:xfrm flipV="1">
            <a:off x="460375" y="1828800"/>
            <a:ext cx="8683625" cy="46038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anchor="ctr"/>
          <a:lstStyle/>
          <a:p>
            <a:pPr algn="ctr">
              <a:defRPr/>
            </a:pPr>
            <a:endParaRPr kumimoji="1" lang="en-GB">
              <a:solidFill>
                <a:srgbClr val="000000"/>
              </a:solidFill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10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9C2059E-B44C-9249-81AE-3AF1DE81586E}" type="datetime1">
              <a:rPr lang="en-GB" smtClean="0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t>22/11/2017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0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EA1114-D07C-2E48-B30C-83DECEBFB0F6}" type="slidenum">
              <a:rPr lang="en-US">
                <a:solidFill>
                  <a:srgbClr val="000000"/>
                </a:solidFill>
                <a:latin typeface="Arial" charset="0"/>
                <a:ea typeface="ＭＳ Ｐゴシック" charset="0"/>
                <a:cs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>
              <a:solidFill>
                <a:srgbClr val="000000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</p:sldLayoutIdLst>
  <p:hf hdr="0"/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charset="0"/>
        <a:buChar char="n"/>
        <a:defRPr sz="28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charset="0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-65" charset="2"/>
        <a:buChar char="n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GB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Autonomous vehicles don’t need to solve the trolley problem but maybe we do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Blay Whitby</a:t>
            </a:r>
          </a:p>
          <a:p>
            <a:r>
              <a:rPr lang="en-US" dirty="0" err="1" smtClean="0"/>
              <a:t>blaywhitby.org</a:t>
            </a:r>
            <a:endParaRPr lang="en-US" dirty="0" smtClean="0"/>
          </a:p>
          <a:p>
            <a:r>
              <a:rPr lang="en-US" dirty="0" err="1" smtClean="0"/>
              <a:t>blayw@sussex.ac.uk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74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‘tunnel problem’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recent variation involving autonomous vehicles.</a:t>
            </a:r>
          </a:p>
          <a:p>
            <a:r>
              <a:rPr lang="en-US" dirty="0" smtClean="0"/>
              <a:t>Undergoing the same sort of growth and development as the original tram problem…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9860-DD34-9344-AA2B-D760DE747B4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08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‘tunnel problem’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Jason Millar</a:t>
            </a:r>
            <a:r>
              <a:rPr lang="en-US" dirty="0"/>
              <a:t>, 2014, An ethical dilemma: When robot cars must kill, who should pick the victim</a:t>
            </a:r>
            <a:r>
              <a:rPr lang="en-US" dirty="0" smtClean="0"/>
              <a:t>?, </a:t>
            </a:r>
            <a:r>
              <a:rPr lang="en-US" dirty="0" err="1" smtClean="0"/>
              <a:t>Robohub</a:t>
            </a:r>
            <a:endParaRPr lang="en-US" dirty="0" smtClean="0"/>
          </a:p>
          <a:p>
            <a:r>
              <a:rPr lang="en-US" dirty="0" smtClean="0"/>
              <a:t>“The </a:t>
            </a:r>
            <a:r>
              <a:rPr lang="en-US" dirty="0"/>
              <a:t>car has but two options: hit and kill the child, or swerve into the wall on either side of the tunnel, thus killing you. How should the car react</a:t>
            </a:r>
            <a:r>
              <a:rPr lang="en-US" dirty="0" smtClean="0"/>
              <a:t>?”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14069-39A3-364A-8B0A-3FA5D7341446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5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Aspects of the ‘tunnel problem’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best, or least worst, outcome? (Millar thinks there is ‘no right answer’) </a:t>
            </a:r>
          </a:p>
          <a:p>
            <a:r>
              <a:rPr lang="en-US" dirty="0" smtClean="0"/>
              <a:t>Who should decide?</a:t>
            </a:r>
          </a:p>
          <a:p>
            <a:r>
              <a:rPr lang="en-US" dirty="0" smtClean="0"/>
              <a:t>How?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3D008-AAFF-3843-AF4A-85CA4AC9C27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659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‘tunnel problem’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dirty="0"/>
              <a:t>Just because designers hold the technical abilities to engineer autonomous cars does not give them the authority to impose particular moral decisions on all users</a:t>
            </a:r>
            <a:r>
              <a:rPr lang="en-US" dirty="0" smtClean="0"/>
              <a:t>.”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Millar J., 2014, op </a:t>
            </a:r>
            <a:r>
              <a:rPr lang="en-US" dirty="0" err="1" smtClean="0"/>
              <a:t>cit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2AAC-0EC5-D84F-AF82-50CD72B7B11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01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Autonomous vehicles in the real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Please note: just as there is no horse in a horseless carriage, </a:t>
            </a:r>
            <a:r>
              <a:rPr lang="en-US" i="1" dirty="0" smtClean="0"/>
              <a:t>so there is no human ‘self’</a:t>
            </a:r>
            <a:r>
              <a:rPr lang="en-US" dirty="0" smtClean="0"/>
              <a:t> in a self-driving car. 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7A3A1-3CEA-9640-9599-BAAA278F44E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84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from the railways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Autonomous vehicles have a long history.</a:t>
            </a:r>
          </a:p>
          <a:p>
            <a:r>
              <a:rPr lang="en-US" dirty="0" smtClean="0"/>
              <a:t>In many (maybe most) cases automation was introduced in order to reduce the number of accidents.</a:t>
            </a:r>
          </a:p>
          <a:p>
            <a:r>
              <a:rPr lang="en-US" dirty="0" smtClean="0"/>
              <a:t>Reduction &gt; 90% has been achieved.</a:t>
            </a:r>
          </a:p>
          <a:p>
            <a:r>
              <a:rPr lang="en-US" dirty="0" smtClean="0"/>
              <a:t>5 Grades of automation: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EF79B-C298-4148-AE29-07C21531C09B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99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 Grades of ATO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12755"/>
            <a:ext cx="7772400" cy="4283245"/>
          </a:xfrm>
        </p:spPr>
        <p:txBody>
          <a:bodyPr/>
          <a:lstStyle/>
          <a:p>
            <a:r>
              <a:rPr lang="en-US" sz="2800" dirty="0" err="1" smtClean="0"/>
              <a:t>GoA</a:t>
            </a:r>
            <a:r>
              <a:rPr lang="en-US" sz="2800" dirty="0" smtClean="0"/>
              <a:t> 0 is fully manual – visual avoidance of traffic</a:t>
            </a:r>
          </a:p>
          <a:p>
            <a:r>
              <a:rPr lang="en-US" sz="2800" dirty="0" err="1" smtClean="0"/>
              <a:t>GoA</a:t>
            </a:r>
            <a:r>
              <a:rPr lang="en-US" sz="2800" dirty="0" smtClean="0"/>
              <a:t> 1 is manual train operation with automated signaling (ATC/ATP)</a:t>
            </a:r>
          </a:p>
          <a:p>
            <a:r>
              <a:rPr lang="en-US" sz="2800" dirty="0" err="1" smtClean="0"/>
              <a:t>GoA</a:t>
            </a:r>
            <a:r>
              <a:rPr lang="en-US" sz="2800" dirty="0" smtClean="0"/>
              <a:t> 2 starting and stopping are automated but a driver in the cab starts the train </a:t>
            </a:r>
          </a:p>
          <a:p>
            <a:r>
              <a:rPr lang="en-US" sz="2800" dirty="0" err="1" smtClean="0"/>
              <a:t>GoA</a:t>
            </a:r>
            <a:r>
              <a:rPr lang="en-US" sz="2800" dirty="0" smtClean="0"/>
              <a:t> 3 is driverless train operation </a:t>
            </a:r>
          </a:p>
          <a:p>
            <a:r>
              <a:rPr lang="en-US" sz="2800" dirty="0" err="1" smtClean="0"/>
              <a:t>GoA</a:t>
            </a:r>
            <a:r>
              <a:rPr lang="en-US" sz="2800" dirty="0" smtClean="0"/>
              <a:t> 4 is unattended train operation</a:t>
            </a:r>
            <a:endParaRPr lang="en-US" sz="28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3957D-7F8B-0C4B-93E2-0E77C1D1E673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58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 Grades of ATO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12755"/>
            <a:ext cx="7772400" cy="4283245"/>
          </a:xfrm>
        </p:spPr>
        <p:txBody>
          <a:bodyPr/>
          <a:lstStyle/>
          <a:p>
            <a:r>
              <a:rPr lang="en-US" sz="2800" dirty="0" smtClean="0"/>
              <a:t>There’s no reason why the 5 </a:t>
            </a:r>
            <a:r>
              <a:rPr lang="en-US" sz="2800" dirty="0" err="1" smtClean="0"/>
              <a:t>GoAs</a:t>
            </a:r>
            <a:r>
              <a:rPr lang="en-US" sz="2800" dirty="0" smtClean="0"/>
              <a:t> in the railway case should not map on to cars.</a:t>
            </a:r>
          </a:p>
          <a:p>
            <a:r>
              <a:rPr lang="en-US" sz="2800" dirty="0" smtClean="0"/>
              <a:t>However some differences should be mentioned. </a:t>
            </a:r>
          </a:p>
          <a:p>
            <a:r>
              <a:rPr lang="en-US" sz="2800" dirty="0" smtClean="0"/>
              <a:t>Without a ‘block system’ automatic car stops are not so attractive.</a:t>
            </a:r>
          </a:p>
          <a:p>
            <a:r>
              <a:rPr lang="en-US" sz="2800" dirty="0" smtClean="0"/>
              <a:t>Existing and established technology does much of what an autonomous car would have to do</a:t>
            </a:r>
            <a:endParaRPr lang="en-US" sz="28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9F9B5-6275-0E49-87E2-5C704F660832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30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and established technology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more than 10 years cars have been sold with various forms of autonomous cruise control – which, as well controlling speed, theoretically maintain a safe distance from vehicles in front.</a:t>
            </a:r>
          </a:p>
          <a:p>
            <a:r>
              <a:rPr lang="en-US" dirty="0" smtClean="0"/>
              <a:t>Many, many different proprietary systems with many different names. 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7BE9A-728A-B94F-8462-20FDE2D1F9A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045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and established technology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Next generations of ACCs will be ‘co-operative’: taking data from adjacent vehicles. </a:t>
            </a:r>
          </a:p>
          <a:p>
            <a:r>
              <a:rPr lang="en-US" dirty="0" smtClean="0"/>
              <a:t>There is a current debate about </a:t>
            </a:r>
            <a:r>
              <a:rPr lang="en-US" i="1" dirty="0" smtClean="0"/>
              <a:t>how exactly </a:t>
            </a:r>
            <a:r>
              <a:rPr lang="en-US" dirty="0" smtClean="0"/>
              <a:t>to take this data from nearby vehicles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19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8C1C1-F229-EF43-BB38-E1AAB9EB5E0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95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688" y="1760538"/>
            <a:ext cx="7772400" cy="4371975"/>
          </a:xfrm>
        </p:spPr>
        <p:txBody>
          <a:bodyPr/>
          <a:lstStyle/>
          <a:p>
            <a:r>
              <a:rPr lang="en-US" dirty="0" smtClean="0"/>
              <a:t>The tram thought experiment or ‘trolley problem’</a:t>
            </a:r>
          </a:p>
          <a:p>
            <a:r>
              <a:rPr lang="en-US" dirty="0" smtClean="0"/>
              <a:t>The autonomous vehicle ‘tunnel problem’</a:t>
            </a:r>
          </a:p>
          <a:p>
            <a:r>
              <a:rPr lang="en-US" dirty="0" smtClean="0"/>
              <a:t>Autonomous vehicles in reality</a:t>
            </a:r>
          </a:p>
          <a:p>
            <a:r>
              <a:rPr lang="en-US" dirty="0" smtClean="0"/>
              <a:t>The tram thought experiment revisited</a:t>
            </a:r>
          </a:p>
          <a:p>
            <a:r>
              <a:rPr lang="en-US" dirty="0" smtClean="0"/>
              <a:t>Some suggestions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FD151-BCF1-9B42-908D-B1F7120CC94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99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Industry classification of autonomous vehicles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1) ‘Autonomous cars’ – which take over from a human driver under certain circumstances</a:t>
            </a:r>
          </a:p>
          <a:p>
            <a:endParaRPr lang="en-US" dirty="0"/>
          </a:p>
          <a:p>
            <a:r>
              <a:rPr lang="en-US" dirty="0" smtClean="0"/>
              <a:t>2) ‘Self-driving cars’ which don’t require a human driver 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622DC-48F3-0746-9075-4AE89BE3E96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9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Industry classification of autonomous vehicles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reasons for this classification – and the insistence on choosing their own terminology - are probably much more social, legal, and marketing-related than technical. </a:t>
            </a:r>
          </a:p>
          <a:p>
            <a:r>
              <a:rPr lang="en-US" i="1" dirty="0" smtClean="0"/>
              <a:t>I</a:t>
            </a:r>
            <a:r>
              <a:rPr lang="en-US" dirty="0" smtClean="0"/>
              <a:t> have the impression that industrial players feel that governments and/or international bodies need to act now.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CCF2-1F9A-DE40-AD67-B7AD4E28256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06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‘The Google Self-Driving Car’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Scheduled for general sale in 2017-20.</a:t>
            </a:r>
          </a:p>
          <a:p>
            <a:r>
              <a:rPr lang="en-US" dirty="0" smtClean="0"/>
              <a:t>Uses an off the shelf </a:t>
            </a:r>
            <a:r>
              <a:rPr lang="en-US" dirty="0" err="1" smtClean="0"/>
              <a:t>Lidar</a:t>
            </a:r>
            <a:r>
              <a:rPr lang="en-US" dirty="0" smtClean="0"/>
              <a:t> and pre-programmed high accuracy maps.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3C8BBA-E475-E841-B577-3915B5299C7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46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‘The Google Self-Driving Car’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Lidar</a:t>
            </a:r>
            <a:r>
              <a:rPr lang="en-US" dirty="0" smtClean="0"/>
              <a:t> is very poor in fog or mist. </a:t>
            </a:r>
          </a:p>
          <a:p>
            <a:r>
              <a:rPr lang="en-US" dirty="0" smtClean="0"/>
              <a:t>Can’t (at present) respond to temporary traffic lights or being ‘flagged down’ by the police. </a:t>
            </a:r>
          </a:p>
          <a:p>
            <a:r>
              <a:rPr lang="en-US" dirty="0" smtClean="0"/>
              <a:t>These deficiencies may be fixed before release but ‘failsafe’ driving is current technological practice.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008D3-9E8B-9E45-A7A7-D2A4BB4864E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142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technology and the ‘tunnel problem’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Sensors only detect </a:t>
            </a:r>
            <a:r>
              <a:rPr lang="en-US" i="1" dirty="0" smtClean="0"/>
              <a:t>obstructions </a:t>
            </a:r>
            <a:r>
              <a:rPr lang="en-US" dirty="0" smtClean="0"/>
              <a:t>– they cannot distinguish a child.</a:t>
            </a:r>
          </a:p>
          <a:p>
            <a:r>
              <a:rPr lang="en-US" dirty="0" smtClean="0"/>
              <a:t>There is no known, or foreseeable sensor technology which could determine the </a:t>
            </a:r>
            <a:r>
              <a:rPr lang="en-US" i="1" dirty="0" smtClean="0"/>
              <a:t>relative moral worth </a:t>
            </a:r>
            <a:r>
              <a:rPr lang="en-US" dirty="0" smtClean="0"/>
              <a:t>of any obstruction.</a:t>
            </a:r>
          </a:p>
          <a:p>
            <a:r>
              <a:rPr lang="en-US" dirty="0" smtClean="0"/>
              <a:t>Are humans any different?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0258C-ACC4-8C45-8CA4-8DD0EB135E3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97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technology and the ‘tunnel problem’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is no current decision-making algorithm (or ANN) which would enable a driverless car to deal with this problem.</a:t>
            </a:r>
          </a:p>
          <a:p>
            <a:r>
              <a:rPr lang="en-US" dirty="0" smtClean="0"/>
              <a:t>There is some research – Tufts, The Bristol Robot Dilemma (</a:t>
            </a:r>
            <a:r>
              <a:rPr lang="en-US" dirty="0" err="1" smtClean="0"/>
              <a:t>tinael</a:t>
            </a:r>
            <a:r>
              <a:rPr lang="en-US" dirty="0" smtClean="0"/>
              <a:t>) </a:t>
            </a:r>
          </a:p>
          <a:p>
            <a:r>
              <a:rPr lang="en-US" dirty="0" smtClean="0"/>
              <a:t>Are humans any different?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8E8D9-F58B-F84E-ACB2-108D470E9F7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25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My claim: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000" dirty="0" smtClean="0"/>
              <a:t>(In spite of these limitations…)</a:t>
            </a:r>
          </a:p>
          <a:p>
            <a:r>
              <a:rPr lang="en-US" sz="4000" dirty="0" smtClean="0"/>
              <a:t>We </a:t>
            </a:r>
            <a:r>
              <a:rPr lang="en-US" sz="4000" dirty="0"/>
              <a:t>can and </a:t>
            </a:r>
            <a:r>
              <a:rPr lang="en-US" sz="4000" i="1" dirty="0"/>
              <a:t>should </a:t>
            </a:r>
            <a:r>
              <a:rPr lang="en-US" sz="4000" dirty="0"/>
              <a:t>reduce road casualties by introducing driverless cars as soon as </a:t>
            </a:r>
            <a:r>
              <a:rPr lang="en-US" sz="4000" dirty="0" smtClean="0"/>
              <a:t>practicable. </a:t>
            </a:r>
          </a:p>
          <a:p>
            <a:pPr marL="0" indent="0">
              <a:buNone/>
            </a:pPr>
            <a:endParaRPr lang="en-US" sz="4000" dirty="0" smtClean="0"/>
          </a:p>
          <a:p>
            <a:pPr marL="0" indent="0">
              <a:buNone/>
            </a:pPr>
            <a:endParaRPr lang="en-US" sz="4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CF4A8-0CF8-2F44-B850-9745869FB72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15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1) The current level of road deaths is acceptable.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DC847-9DF2-0E49-9D4B-741AC87547F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161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1) The current level of road deaths is acceptable. </a:t>
            </a:r>
          </a:p>
          <a:p>
            <a:pPr marL="0" indent="0">
              <a:buNone/>
            </a:pPr>
            <a:r>
              <a:rPr lang="en-US" dirty="0" smtClean="0"/>
              <a:t>… If people wanted to reduce road deaths there would be more of an outcry.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92523D-ED87-584B-949A-386B96E8AA0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7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1) The current level of road deaths is acceptable. </a:t>
            </a:r>
          </a:p>
          <a:p>
            <a:pPr marL="0" indent="0">
              <a:buNone/>
            </a:pPr>
            <a:r>
              <a:rPr lang="en-US" dirty="0" smtClean="0"/>
              <a:t>1a) …It’s Health and Safety gone mad as usual.</a:t>
            </a:r>
          </a:p>
          <a:p>
            <a:pPr marL="0" indent="0">
              <a:buNone/>
            </a:pPr>
            <a:r>
              <a:rPr lang="en-US" dirty="0" smtClean="0"/>
              <a:t>1b) …It’s morally OK to kill 5 rather than 1</a:t>
            </a:r>
          </a:p>
          <a:p>
            <a:pPr marL="0" indent="0">
              <a:buNone/>
            </a:pPr>
            <a:r>
              <a:rPr lang="en-US" dirty="0" smtClean="0"/>
              <a:t>1c) …to find the answer to the question ‘how many deaths are acceptable?’ we should look at what people accept.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29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91EC3-1354-7445-B450-7267F39CC8D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137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233_20150927_001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78" r="-13278"/>
          <a:stretch>
            <a:fillRect/>
          </a:stretch>
        </p:blipFill>
        <p:spPr>
          <a:xfrm>
            <a:off x="-1444541" y="128089"/>
            <a:ext cx="11951378" cy="6327200"/>
          </a:xfrm>
        </p:spPr>
      </p:pic>
      <p:sp>
        <p:nvSpPr>
          <p:cNvPr id="6" name="TextBox 5"/>
          <p:cNvSpPr txBox="1"/>
          <p:nvPr/>
        </p:nvSpPr>
        <p:spPr>
          <a:xfrm>
            <a:off x="313391" y="6402067"/>
            <a:ext cx="3273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Photograph by Joe Thompson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9F83D-56AF-9C40-8047-1508124586D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48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) Unlike humans, self-driving cars can be hacked.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07BAE-6A5A-F541-B4D1-79E811378231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5229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) Unlike humans, self-driving cars can be hacked. </a:t>
            </a:r>
          </a:p>
          <a:p>
            <a:pPr marL="0" indent="0">
              <a:buNone/>
            </a:pPr>
            <a:r>
              <a:rPr lang="en-US" dirty="0"/>
              <a:t>This is a serious </a:t>
            </a:r>
            <a:r>
              <a:rPr lang="en-US" dirty="0" smtClean="0"/>
              <a:t>risk. </a:t>
            </a:r>
          </a:p>
          <a:p>
            <a:pPr marL="0" indent="0">
              <a:buNone/>
            </a:pPr>
            <a:r>
              <a:rPr lang="en-US" dirty="0" smtClean="0"/>
              <a:t>[ – </a:t>
            </a:r>
            <a:r>
              <a:rPr lang="en-US" dirty="0"/>
              <a:t>the IT industry has a </a:t>
            </a:r>
            <a:r>
              <a:rPr lang="en-US" dirty="0" smtClean="0"/>
              <a:t>serious lack of professionalism and a truly </a:t>
            </a:r>
            <a:r>
              <a:rPr lang="en-US" dirty="0"/>
              <a:t>lamentable record </a:t>
            </a:r>
            <a:r>
              <a:rPr lang="en-US" dirty="0" smtClean="0"/>
              <a:t>–  I have said so repeatedly for 3 decades…]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11C59-40B3-DA4D-8AC4-11EA86676E0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87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) People expect much higher standards from AI than they typically get from humans.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778A0-566C-6A45-A1F5-52C8FC285760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688" y="1760538"/>
            <a:ext cx="7772400" cy="437197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3) “</a:t>
            </a:r>
            <a:r>
              <a:rPr lang="en-US" sz="2800" dirty="0"/>
              <a:t>Human drivers may be forgiven for making an instinctive but nonetheless bad split-second decision, such as swerving into incoming traffic rather than the other way into a field. But programmers and designers of automated cars don’t have that luxury, since they do have the time to get it right and therefore bear more responsibility for bad outcomes</a:t>
            </a:r>
            <a:r>
              <a:rPr lang="en-US" sz="2800" dirty="0" smtClean="0"/>
              <a:t>.”</a:t>
            </a:r>
          </a:p>
          <a:p>
            <a:pPr marL="0" indent="0">
              <a:buNone/>
            </a:pPr>
            <a:r>
              <a:rPr lang="en-US" sz="2800" dirty="0" smtClean="0"/>
              <a:t>Lin, P. </a:t>
            </a:r>
            <a:r>
              <a:rPr lang="en-US" sz="2800" dirty="0"/>
              <a:t>2103, The Ethics of Autonomous </a:t>
            </a:r>
            <a:r>
              <a:rPr lang="en-US" sz="2800" dirty="0" smtClean="0"/>
              <a:t>Cars, The Atlantic.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175F6-AB9F-7C4D-90EA-9DF0A8B0E47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094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3</a:t>
            </a:r>
            <a:r>
              <a:rPr lang="en-US" sz="2800" dirty="0" smtClean="0"/>
              <a:t>) People expect much higher standards from AI than they typically get from humans.</a:t>
            </a:r>
          </a:p>
          <a:p>
            <a:pPr marL="0" indent="0">
              <a:buNone/>
            </a:pPr>
            <a:r>
              <a:rPr lang="en-US" sz="2800" dirty="0" smtClean="0"/>
              <a:t>This seems to be psychologically true:</a:t>
            </a:r>
          </a:p>
          <a:p>
            <a:pPr marL="0" indent="0">
              <a:buNone/>
            </a:pPr>
            <a:r>
              <a:rPr lang="en-US" sz="2800" dirty="0" err="1" smtClean="0"/>
              <a:t>Malle</a:t>
            </a:r>
            <a:r>
              <a:rPr lang="en-US" sz="2800" dirty="0" smtClean="0"/>
              <a:t> et al</a:t>
            </a:r>
            <a:r>
              <a:rPr lang="en-US" sz="2800" smtClean="0"/>
              <a:t>, 2015</a:t>
            </a:r>
            <a:r>
              <a:rPr lang="en-US" sz="2800" dirty="0" smtClean="0"/>
              <a:t>, Sacrifice One For the Good of Many? People Apply Different Moral Norms to Human and Robot Agents</a:t>
            </a:r>
            <a:r>
              <a:rPr lang="en-US" sz="2800" dirty="0"/>
              <a:t>, HRI '15 Proceedings of the Tenth Annual ACM/IEEE International Conference on Human-Robot Interaction</a:t>
            </a:r>
          </a:p>
          <a:p>
            <a:pPr marL="0" indent="0">
              <a:buNone/>
            </a:pPr>
            <a:r>
              <a:rPr lang="en-US" sz="2800" dirty="0"/>
              <a:t>Pages 117-124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AD9C4-9303-594B-B991-1264005E31C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67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3</a:t>
            </a:r>
            <a:r>
              <a:rPr lang="en-US" sz="2800" dirty="0" smtClean="0"/>
              <a:t>) People expect much higher standards from AI than they typically get from humans.</a:t>
            </a:r>
          </a:p>
          <a:p>
            <a:pPr marL="0" indent="0">
              <a:buNone/>
            </a:pPr>
            <a:r>
              <a:rPr lang="en-US" sz="2800" dirty="0" smtClean="0"/>
              <a:t>BUT: </a:t>
            </a:r>
          </a:p>
          <a:p>
            <a:pPr marL="0" indent="0">
              <a:buNone/>
            </a:pPr>
            <a:r>
              <a:rPr lang="en-US" sz="2800" dirty="0" smtClean="0"/>
              <a:t>Ethically, legally, and insurance-wise the best is the enemy of the good. People will die while we wait until systems are perfect enough.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86258-A6EF-D544-B4FF-3897D3234CAA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35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3</a:t>
            </a:r>
            <a:r>
              <a:rPr lang="en-US" sz="2800" dirty="0" smtClean="0"/>
              <a:t>) People expect much higher standards from AI than they typically get from humans.</a:t>
            </a:r>
          </a:p>
          <a:p>
            <a:pPr marL="0" indent="0">
              <a:buNone/>
            </a:pPr>
            <a:r>
              <a:rPr lang="en-US" sz="2800" dirty="0" smtClean="0"/>
              <a:t>BUT: </a:t>
            </a:r>
          </a:p>
          <a:p>
            <a:pPr marL="0" indent="0">
              <a:buNone/>
            </a:pPr>
            <a:r>
              <a:rPr lang="en-US" sz="2800" dirty="0" smtClean="0"/>
              <a:t>Ethically, legally, and insurance-wise the best is the enemy of the good. People will die while we wait until systems are perfect enough.</a:t>
            </a:r>
          </a:p>
          <a:p>
            <a:pPr marL="0" indent="0">
              <a:buNone/>
            </a:pPr>
            <a:r>
              <a:rPr lang="en-US" sz="2800" i="1" dirty="0" smtClean="0"/>
              <a:t>They only need to be better than humans.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2882A-DD2C-1441-B53D-187632A80A0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1717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) Who should decide? </a:t>
            </a:r>
          </a:p>
          <a:p>
            <a:r>
              <a:rPr lang="en-US" dirty="0" smtClean="0"/>
              <a:t>AI programmers and motor manufacturers do not have the moral authority to kill or let die.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641EC-5859-2640-A529-5800219B05D4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3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0938" y="1760538"/>
            <a:ext cx="7804150" cy="4540739"/>
          </a:xfrm>
        </p:spPr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) Who should decide? </a:t>
            </a:r>
          </a:p>
          <a:p>
            <a:r>
              <a:rPr lang="en-US" dirty="0" smtClean="0"/>
              <a:t>AI and motor manufacturers do not have the moral authority to kill or let die.</a:t>
            </a:r>
          </a:p>
          <a:p>
            <a:r>
              <a:rPr lang="en-US" dirty="0" smtClean="0"/>
              <a:t>The distinction between killing and letting die may be technologically important here.</a:t>
            </a:r>
          </a:p>
          <a:p>
            <a:r>
              <a:rPr lang="en-US" dirty="0" smtClean="0"/>
              <a:t>It is often held (by </a:t>
            </a:r>
            <a:r>
              <a:rPr lang="en-US" dirty="0" err="1" smtClean="0"/>
              <a:t>consquentialists</a:t>
            </a:r>
            <a:r>
              <a:rPr lang="en-US" dirty="0" smtClean="0"/>
              <a:t> in particular) not to be ethically important.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7E3EB-D3D0-5142-8F68-730782F892D6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051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counter-arguments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0938" y="1760538"/>
            <a:ext cx="7804150" cy="4540739"/>
          </a:xfrm>
        </p:spPr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) Who should decide? </a:t>
            </a:r>
          </a:p>
          <a:p>
            <a:r>
              <a:rPr lang="en-US" dirty="0" smtClean="0"/>
              <a:t>AI and motor manufacturers do not have the moral authority to kill or let die.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[ Oh yes they do - and it’s high time they accepted responsibility and behaved as professionals. ]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39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570A-2BBD-2B46-B70E-D400EFAF8B3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05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runaway tram…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Philippa</a:t>
            </a:r>
            <a:r>
              <a:rPr lang="en-US" dirty="0" smtClean="0"/>
              <a:t> Foot, 1967, Oxford Review 5</a:t>
            </a:r>
          </a:p>
          <a:p>
            <a:r>
              <a:rPr lang="en-US" dirty="0" smtClean="0"/>
              <a:t>“…may rather be supposed that he is the driver of a runaway tram which he can only steer from one narrow track on to another; five men are working on one track and one on the other; anyone on the track he enters is bound to be killed.”  (p.6)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50A2-655D-B047-B54D-B93BCE66E06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6483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the tram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Philippa</a:t>
            </a:r>
            <a:r>
              <a:rPr lang="en-US" dirty="0" smtClean="0"/>
              <a:t> Foot, 1967</a:t>
            </a:r>
          </a:p>
          <a:p>
            <a:r>
              <a:rPr lang="en-US" dirty="0" smtClean="0"/>
              <a:t>“Imagine you are the driver of a runaway tram…”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40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D184E-CD23-DF42-B069-3BA3D5951D8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0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the ‘tram problem’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“Imagine you are the driver of a runaway tram…” and :- </a:t>
            </a:r>
          </a:p>
          <a:p>
            <a:pPr marL="0" indent="0">
              <a:buNone/>
            </a:pPr>
            <a:r>
              <a:rPr lang="en-US" dirty="0" smtClean="0"/>
              <a:t>“...self</a:t>
            </a:r>
            <a:r>
              <a:rPr lang="en-US" dirty="0"/>
              <a:t>-driving vehicles could eliminate 90% of all auto accidents in the U.S., </a:t>
            </a:r>
            <a:r>
              <a:rPr lang="en-US" dirty="0" smtClean="0"/>
              <a:t>..and </a:t>
            </a:r>
            <a:r>
              <a:rPr lang="en-US" dirty="0"/>
              <a:t>save thousands of lives, according to a </a:t>
            </a:r>
            <a:r>
              <a:rPr lang="en-US" dirty="0" smtClean="0"/>
              <a:t>report by consulting firm McKinsey and co.” Wall </a:t>
            </a:r>
            <a:r>
              <a:rPr lang="en-US" dirty="0"/>
              <a:t>S</a:t>
            </a:r>
            <a:r>
              <a:rPr lang="en-US" dirty="0" smtClean="0"/>
              <a:t>treet Journal, 5</a:t>
            </a:r>
            <a:r>
              <a:rPr lang="en-US" baseline="30000" dirty="0" smtClean="0"/>
              <a:t>th</a:t>
            </a:r>
            <a:r>
              <a:rPr lang="en-US" dirty="0" smtClean="0"/>
              <a:t> </a:t>
            </a:r>
            <a:r>
              <a:rPr lang="en-US" dirty="0"/>
              <a:t>M</a:t>
            </a:r>
            <a:r>
              <a:rPr lang="en-US" dirty="0" smtClean="0"/>
              <a:t>arch 2015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41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C45E0-BC0C-5E45-B93B-C8EC421D097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90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Tram1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2" t="23415" r="-18739" b="36877"/>
          <a:stretch/>
        </p:blipFill>
        <p:spPr>
          <a:xfrm rot="5400000">
            <a:off x="711481" y="1134922"/>
            <a:ext cx="8325140" cy="5327642"/>
          </a:xfrm>
        </p:spPr>
      </p:pic>
      <p:sp>
        <p:nvSpPr>
          <p:cNvPr id="3" name="TextBox 2"/>
          <p:cNvSpPr txBox="1"/>
          <p:nvPr/>
        </p:nvSpPr>
        <p:spPr>
          <a:xfrm>
            <a:off x="956668" y="2375350"/>
            <a:ext cx="186385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24,580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Killed or 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seriously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injured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23505" y="2375350"/>
            <a:ext cx="15640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2,500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Killed or</a:t>
            </a:r>
          </a:p>
          <a:p>
            <a:r>
              <a:rPr lang="en-US" sz="2400" dirty="0">
                <a:solidFill>
                  <a:srgbClr val="FF0000"/>
                </a:solidFill>
              </a:rPr>
              <a:t>s</a:t>
            </a:r>
            <a:r>
              <a:rPr lang="en-US" sz="2400" dirty="0" smtClean="0">
                <a:solidFill>
                  <a:srgbClr val="FF0000"/>
                </a:solidFill>
              </a:rPr>
              <a:t>eriously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injured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22586" y="247432"/>
            <a:ext cx="29851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Time to choose…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2391666" y="6449737"/>
            <a:ext cx="35842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 artwork by Fran Polanski</a:t>
            </a:r>
          </a:p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42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F1386-7B6E-A748-90EA-A6047D67C468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082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suggestions: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Legislation – preferably world-wide on a similar basis to civil aviation - is needed now.</a:t>
            </a:r>
          </a:p>
          <a:p>
            <a:r>
              <a:rPr lang="en-US" dirty="0" smtClean="0"/>
              <a:t>Product liability should be </a:t>
            </a:r>
            <a:r>
              <a:rPr lang="en-US" i="1" dirty="0" smtClean="0"/>
              <a:t>relaxed</a:t>
            </a:r>
            <a:r>
              <a:rPr lang="en-US" dirty="0" smtClean="0"/>
              <a:t> for driverless cars. </a:t>
            </a:r>
          </a:p>
          <a:p>
            <a:r>
              <a:rPr lang="en-US" dirty="0" smtClean="0"/>
              <a:t>Accidents should be investigated on a  no-blame model and recommendations made to avoid any repetition.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43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29901-82BB-5848-86CC-75CF7D228E99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074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suggestions: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exchange: all commercial algorithms for the sort of control decision discussed today should be made public.</a:t>
            </a:r>
          </a:p>
          <a:p>
            <a:r>
              <a:rPr lang="en-US" dirty="0" smtClean="0"/>
              <a:t>All design and development of driverless software should be legally required to have open ethical scrutiny at all stages.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44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1F470-CA71-8E4F-803C-83ECE85FD63F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30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listening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Whitby, B.R. (2105) Automating Medicine the Ethical Way in Machine </a:t>
            </a:r>
            <a:r>
              <a:rPr lang="en-US" sz="2000" dirty="0"/>
              <a:t>Medical </a:t>
            </a:r>
            <a:r>
              <a:rPr lang="en-US" sz="2000" dirty="0" smtClean="0"/>
              <a:t>Ethics, Volume </a:t>
            </a:r>
            <a:r>
              <a:rPr lang="en-US" sz="2000" dirty="0"/>
              <a:t>74 </a:t>
            </a:r>
            <a:r>
              <a:rPr lang="en-US" sz="2000" dirty="0" smtClean="0"/>
              <a:t>of </a:t>
            </a:r>
            <a:r>
              <a:rPr lang="en-US" sz="2000" dirty="0"/>
              <a:t>Intelligent Systems, Control and Automation: Science and Engineering </a:t>
            </a:r>
            <a:r>
              <a:rPr lang="en-US" sz="2000" dirty="0" err="1"/>
              <a:t>pp</a:t>
            </a:r>
            <a:r>
              <a:rPr lang="en-US" sz="2000" dirty="0"/>
              <a:t> 223-</a:t>
            </a:r>
            <a:r>
              <a:rPr lang="en-US" sz="2000" dirty="0" smtClean="0"/>
              <a:t>232</a:t>
            </a:r>
          </a:p>
          <a:p>
            <a:r>
              <a:rPr lang="en-US" sz="2000" dirty="0" smtClean="0"/>
              <a:t>Whitby</a:t>
            </a:r>
            <a:r>
              <a:rPr lang="en-US" sz="2000" dirty="0"/>
              <a:t>, B.R. (2012) Do You Want a Robot Lover? in Robot Ethics: The Ethical and Social Implications of Robotics Lin, P., </a:t>
            </a:r>
            <a:r>
              <a:rPr lang="en-US" sz="2000" dirty="0" err="1"/>
              <a:t>Bekey</a:t>
            </a:r>
            <a:r>
              <a:rPr lang="en-US" sz="2000" dirty="0"/>
              <a:t>, G. , and Abney K., MIT Press.</a:t>
            </a:r>
          </a:p>
          <a:p>
            <a:r>
              <a:rPr lang="en-US" sz="2000" dirty="0"/>
              <a:t>Whitby, B.R. (2012) On Computable Morality in Anderson S. and Anderson M, Machine Ethics, C.U.P. </a:t>
            </a:r>
            <a:endParaRPr lang="en-GB" sz="2000" dirty="0"/>
          </a:p>
          <a:p>
            <a:r>
              <a:rPr lang="en-GB" sz="2000" dirty="0" smtClean="0"/>
              <a:t>Whitby</a:t>
            </a:r>
            <a:r>
              <a:rPr lang="en-GB" sz="2000" dirty="0"/>
              <a:t>, B.R. </a:t>
            </a:r>
            <a:r>
              <a:rPr lang="en-GB" sz="2000" dirty="0" smtClean="0"/>
              <a:t>(1996) Reflections </a:t>
            </a:r>
            <a:r>
              <a:rPr lang="en-GB" sz="2000" dirty="0"/>
              <a:t>on Artificial Intelligence: The Social, Legal and Moral Dimensions, Oxford: Intellect </a:t>
            </a:r>
            <a:r>
              <a:rPr lang="en-GB" sz="2000" dirty="0" smtClean="0"/>
              <a:t>Books.</a:t>
            </a:r>
          </a:p>
          <a:p>
            <a:r>
              <a:rPr lang="en-GB" sz="2000" dirty="0" smtClean="0"/>
              <a:t>Whitby</a:t>
            </a:r>
            <a:r>
              <a:rPr lang="en-GB" sz="2000" dirty="0"/>
              <a:t>, B.R. </a:t>
            </a:r>
            <a:r>
              <a:rPr lang="en-GB" sz="2000" dirty="0" smtClean="0"/>
              <a:t>(1988) Artificial </a:t>
            </a:r>
            <a:r>
              <a:rPr lang="en-GB" sz="2000" dirty="0"/>
              <a:t>Intelligence: A Handbook of Professionalism, Chichester: Ellis </a:t>
            </a:r>
            <a:r>
              <a:rPr lang="en-GB" sz="2000" dirty="0" err="1"/>
              <a:t>Horwood</a:t>
            </a:r>
            <a:r>
              <a:rPr lang="en-GB" sz="2000" dirty="0" smtClean="0"/>
              <a:t>.</a:t>
            </a:r>
            <a:endParaRPr lang="en-GB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84CD-CCE5-AB45-9BE5-8E766848475E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45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36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Tram1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2" t="23415" r="-18739" b="36877"/>
          <a:stretch/>
        </p:blipFill>
        <p:spPr>
          <a:xfrm rot="5400000">
            <a:off x="711481" y="1134922"/>
            <a:ext cx="8325140" cy="5327642"/>
          </a:xfrm>
        </p:spPr>
      </p:pic>
      <p:sp>
        <p:nvSpPr>
          <p:cNvPr id="6" name="TextBox 5"/>
          <p:cNvSpPr txBox="1"/>
          <p:nvPr/>
        </p:nvSpPr>
        <p:spPr>
          <a:xfrm>
            <a:off x="2210230" y="6484544"/>
            <a:ext cx="3584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 artwork by Fran Polanski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31252-B1CC-4544-A98D-DECCEA720C35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477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runaway tram..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336" y="2017713"/>
            <a:ext cx="8309752" cy="4114800"/>
          </a:xfrm>
        </p:spPr>
        <p:txBody>
          <a:bodyPr/>
          <a:lstStyle/>
          <a:p>
            <a:r>
              <a:rPr lang="en-US" dirty="0" smtClean="0"/>
              <a:t>Foot’s thought experiment was taken up many years later - </a:t>
            </a:r>
          </a:p>
          <a:p>
            <a:r>
              <a:rPr lang="en-US" dirty="0" smtClean="0"/>
              <a:t>JJ </a:t>
            </a:r>
            <a:r>
              <a:rPr lang="en-US" dirty="0"/>
              <a:t>Thompson </a:t>
            </a:r>
            <a:r>
              <a:rPr lang="en-US" dirty="0" smtClean="0"/>
              <a:t>1985 ‘The </a:t>
            </a:r>
            <a:r>
              <a:rPr lang="en-US" dirty="0"/>
              <a:t>Trolley </a:t>
            </a:r>
            <a:r>
              <a:rPr lang="en-US" dirty="0" smtClean="0"/>
              <a:t>Problem’, The </a:t>
            </a:r>
            <a:r>
              <a:rPr lang="en-US" dirty="0"/>
              <a:t>Yale Law Journal, Vol. 94, No. 6 (May, 1985), pp. 1395-</a:t>
            </a:r>
            <a:r>
              <a:rPr lang="en-US" dirty="0" smtClean="0"/>
              <a:t>1415</a:t>
            </a:r>
          </a:p>
          <a:p>
            <a:r>
              <a:rPr lang="en-US" dirty="0" smtClean="0"/>
              <a:t>Thompson introduced ‘the bystander problem’ which is the version now more usually discussed.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72F87-44F9-344A-976A-6599418935DB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622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runaway tram..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336" y="2017713"/>
            <a:ext cx="8309752" cy="4114800"/>
          </a:xfrm>
        </p:spPr>
        <p:txBody>
          <a:bodyPr/>
          <a:lstStyle/>
          <a:p>
            <a:r>
              <a:rPr lang="en-US" dirty="0" smtClean="0"/>
              <a:t>Now – ‘</a:t>
            </a:r>
            <a:r>
              <a:rPr lang="en-US" dirty="0" err="1" smtClean="0"/>
              <a:t>Trolleyology</a:t>
            </a:r>
            <a:r>
              <a:rPr lang="en-US" dirty="0" smtClean="0"/>
              <a:t>’ - and very important in both psychology and philosophy.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7FA6C-E642-7645-8672-35C73BF52646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30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runaway tram..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336" y="2017713"/>
            <a:ext cx="8309752" cy="4114800"/>
          </a:xfrm>
        </p:spPr>
        <p:txBody>
          <a:bodyPr/>
          <a:lstStyle/>
          <a:p>
            <a:r>
              <a:rPr lang="en-US" dirty="0" smtClean="0"/>
              <a:t>Now – ‘</a:t>
            </a:r>
            <a:r>
              <a:rPr lang="en-US" dirty="0" err="1" smtClean="0"/>
              <a:t>Trolleyology</a:t>
            </a:r>
            <a:r>
              <a:rPr lang="en-US" dirty="0" smtClean="0"/>
              <a:t>’ - and important in both psychology and philosophy. </a:t>
            </a:r>
          </a:p>
          <a:p>
            <a:r>
              <a:rPr lang="en-US" dirty="0" smtClean="0"/>
              <a:t>Thompson’s ‘bystander variant’ is the one most commonly discussed but there are at least 7 ‘standard variations’ and countless ‘fringe variations’ 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D420-B06F-0148-B489-59A316C7000D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46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runaway tram..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336" y="2017713"/>
            <a:ext cx="8309752" cy="4114800"/>
          </a:xfrm>
        </p:spPr>
        <p:txBody>
          <a:bodyPr/>
          <a:lstStyle/>
          <a:p>
            <a:r>
              <a:rPr lang="en-US" dirty="0" smtClean="0"/>
              <a:t>Now – ‘</a:t>
            </a:r>
            <a:r>
              <a:rPr lang="en-US" dirty="0" err="1" smtClean="0"/>
              <a:t>Trolleyology</a:t>
            </a:r>
            <a:r>
              <a:rPr lang="en-US" dirty="0" smtClean="0"/>
              <a:t>’ - and important in both psychology and philosophy. </a:t>
            </a:r>
          </a:p>
          <a:p>
            <a:r>
              <a:rPr lang="en-US" dirty="0" smtClean="0"/>
              <a:t>Thompson’s ‘bystander variant’ is the one most commonly discussed but there are at least 7 ‘standard variations’ and countless ‘fringe variations’ .</a:t>
            </a:r>
          </a:p>
          <a:p>
            <a:r>
              <a:rPr lang="en-US" dirty="0" smtClean="0"/>
              <a:t>I shall stick with Foot’s original ‘tram problem’  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8C44F-5308-9640-8224-903806A0E02F}" type="slidenum">
              <a:rPr lang="en-US" smtClean="0">
                <a:solidFill>
                  <a:srgbClr val="000000"/>
                </a:solidFill>
              </a:rPr>
              <a:pPr/>
              <a:t>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5AB2D-8436-544A-BD32-F83FDC81EEEC}" type="datetime1">
              <a:rPr lang="en-GB" smtClean="0">
                <a:solidFill>
                  <a:srgbClr val="000000"/>
                </a:solidFill>
              </a:rPr>
              <a:t>22/11/2017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19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9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10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1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12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4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5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6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7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8_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65" charset="0"/>
            <a:ea typeface="ＭＳ Ｐゴシック" pitchFamily="-65" charset="-128"/>
            <a:cs typeface="ＭＳ Ｐゴシック" pitchFamily="-65" charset="-128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13262</TotalTime>
  <Words>1984</Words>
  <Application>Microsoft Macintosh PowerPoint</Application>
  <PresentationFormat>On-screen Show (4:3)</PresentationFormat>
  <Paragraphs>257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45</vt:i4>
      </vt:variant>
    </vt:vector>
  </HeadingPairs>
  <TitlesOfParts>
    <vt:vector size="62" baseType="lpstr">
      <vt:lpstr>Calibri</vt:lpstr>
      <vt:lpstr>ＭＳ Ｐゴシック</vt:lpstr>
      <vt:lpstr>Wingdings</vt:lpstr>
      <vt:lpstr>Arial</vt:lpstr>
      <vt:lpstr>Blends</vt:lpstr>
      <vt:lpstr>1_Blends</vt:lpstr>
      <vt:lpstr>2_Blends</vt:lpstr>
      <vt:lpstr>3_Blends</vt:lpstr>
      <vt:lpstr>4_Blends</vt:lpstr>
      <vt:lpstr>5_Blends</vt:lpstr>
      <vt:lpstr>6_Blends</vt:lpstr>
      <vt:lpstr>7_Blends</vt:lpstr>
      <vt:lpstr>8_Blends</vt:lpstr>
      <vt:lpstr>9_Blends</vt:lpstr>
      <vt:lpstr>10_Blends</vt:lpstr>
      <vt:lpstr>11_Blends</vt:lpstr>
      <vt:lpstr>12_Blends</vt:lpstr>
      <vt:lpstr>Autonomous vehicles don’t need to solve the trolley problem but maybe we do</vt:lpstr>
      <vt:lpstr>Route Plan</vt:lpstr>
      <vt:lpstr>PowerPoint Presentation</vt:lpstr>
      <vt:lpstr>A runaway tram…</vt:lpstr>
      <vt:lpstr>PowerPoint Presentation</vt:lpstr>
      <vt:lpstr>A runaway tram..</vt:lpstr>
      <vt:lpstr>A runaway tram..</vt:lpstr>
      <vt:lpstr>A runaway tram..</vt:lpstr>
      <vt:lpstr>A runaway tram..</vt:lpstr>
      <vt:lpstr>The ‘tunnel problem’</vt:lpstr>
      <vt:lpstr>The ‘tunnel problem’</vt:lpstr>
      <vt:lpstr>Aspects of the ‘tunnel problem’</vt:lpstr>
      <vt:lpstr>The ‘tunnel problem’</vt:lpstr>
      <vt:lpstr>Autonomous vehicles in the real world</vt:lpstr>
      <vt:lpstr>Lessons from the railways</vt:lpstr>
      <vt:lpstr>5 Grades of ATO</vt:lpstr>
      <vt:lpstr>5 Grades of ATO</vt:lpstr>
      <vt:lpstr>Existing and established technology </vt:lpstr>
      <vt:lpstr>Existing and established technology </vt:lpstr>
      <vt:lpstr>Industry classification of autonomous vehicles</vt:lpstr>
      <vt:lpstr>Industry classification of autonomous vehicles</vt:lpstr>
      <vt:lpstr>‘The Google Self-Driving Car’</vt:lpstr>
      <vt:lpstr>‘The Google Self-Driving Car’</vt:lpstr>
      <vt:lpstr>Current technology and the ‘tunnel problem’</vt:lpstr>
      <vt:lpstr>Current technology and the ‘tunnel problem’</vt:lpstr>
      <vt:lpstr>My claim:</vt:lpstr>
      <vt:lpstr>Some counter-arguments</vt:lpstr>
      <vt:lpstr>Some counter-arguments</vt:lpstr>
      <vt:lpstr>Some counter-arguments</vt:lpstr>
      <vt:lpstr>Some counter-arguments</vt:lpstr>
      <vt:lpstr>Some counter-arguments</vt:lpstr>
      <vt:lpstr>Some counter-arguments</vt:lpstr>
      <vt:lpstr>Some counter-arguments</vt:lpstr>
      <vt:lpstr>Some counter-arguments</vt:lpstr>
      <vt:lpstr>Some counter-arguments</vt:lpstr>
      <vt:lpstr>Some counter-arguments</vt:lpstr>
      <vt:lpstr>Some counter-arguments</vt:lpstr>
      <vt:lpstr>Some counter-arguments</vt:lpstr>
      <vt:lpstr>Some counter-arguments</vt:lpstr>
      <vt:lpstr>Back to the tram problem</vt:lpstr>
      <vt:lpstr>Back to the ‘tram problem’</vt:lpstr>
      <vt:lpstr>PowerPoint Presentation</vt:lpstr>
      <vt:lpstr>Some suggestions:</vt:lpstr>
      <vt:lpstr>Some suggestions:</vt:lpstr>
      <vt:lpstr>Thank you for listening </vt:lpstr>
    </vt:vector>
  </TitlesOfParts>
  <Company>University of Sussex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vehicles don’t need to solve the trolley problem but maybe we do</dc:title>
  <dc:creator>Blay Whitby</dc:creator>
  <cp:lastModifiedBy>Microsoft Office User</cp:lastModifiedBy>
  <cp:revision>75</cp:revision>
  <dcterms:created xsi:type="dcterms:W3CDTF">2015-10-17T09:45:53Z</dcterms:created>
  <dcterms:modified xsi:type="dcterms:W3CDTF">2017-11-22T09:27:15Z</dcterms:modified>
</cp:coreProperties>
</file>